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4"/>
  </p:sldMasterIdLst>
  <p:notesMasterIdLst>
    <p:notesMasterId r:id="rId8"/>
  </p:notesMasterIdLst>
  <p:handoutMasterIdLst>
    <p:handoutMasterId r:id="rId9"/>
  </p:handoutMasterIdLst>
  <p:sldIdLst>
    <p:sldId id="266" r:id="rId5"/>
    <p:sldId id="265" r:id="rId6"/>
    <p:sldId id="26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85A571E-215F-B39B-C6E5-738881FD8925}" name="Patricia Keays" initials="PK" userId="S::patricia.keays@un.org::c6196559-bdbb-4a86-a5b7-05eec1c8f113" providerId="AD"/>
  <p188:author id="{BB9269A0-4C78-3728-56BB-2F6D64562D7B}" name="Patricia Keays" initials="PK" userId="af1ba9049954c777" providerId="Windows Live"/>
  <p188:author id="{47A807C1-D396-40A4-7499-EFFAAF56E34D}" name="Brian Connolly" initials="BC" userId="Brian Connolly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56A6"/>
    <a:srgbClr val="0077C0"/>
    <a:srgbClr val="5381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C8BB160-A9C2-5221-EC31-2C8697D00E6A}" v="20" dt="2025-10-03T21:36:58.16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5256" autoAdjust="0"/>
  </p:normalViewPr>
  <p:slideViewPr>
    <p:cSldViewPr snapToGrid="0">
      <p:cViewPr varScale="1">
        <p:scale>
          <a:sx n="73" d="100"/>
          <a:sy n="73" d="100"/>
        </p:scale>
        <p:origin x="998" y="53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8/10/relationships/authors" Target="authors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D88C845-7246-407D-1934-022F03AF6E0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8334A9-F3EB-EC20-1CD2-715473F7AAF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0FBF99-D6BD-4A5B-8804-F0ABF2AAEA87}" type="datetimeFigureOut">
              <a:rPr lang="en-US" smtClean="0"/>
              <a:t>11/1/2025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DEE8B0-D768-BCCD-5FC1-3808A235EFD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5007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FF80-FAEE-440E-826B-5CC2D2B31D0E}" type="datetimeFigureOut">
              <a:rPr lang="en-US" smtClean="0"/>
              <a:t>11/1/2025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CF97C7-2C0D-4DC0-92D4-71B42A9A9F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3295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6563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284E87CA-1A64-2644-7E72-40D785CA9F96}"/>
              </a:ext>
            </a:extLst>
          </p:cNvPr>
          <p:cNvSpPr txBox="1">
            <a:spLocks/>
          </p:cNvSpPr>
          <p:nvPr userDrawn="1"/>
        </p:nvSpPr>
        <p:spPr>
          <a:xfrm>
            <a:off x="838200" y="304005"/>
            <a:ext cx="10058400" cy="72390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4000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9B82D3D-E6C7-DDC2-DDA1-ACD4AFCCA9C5}"/>
              </a:ext>
            </a:extLst>
          </p:cNvPr>
          <p:cNvSpPr txBox="1">
            <a:spLocks/>
          </p:cNvSpPr>
          <p:nvPr userDrawn="1"/>
        </p:nvSpPr>
        <p:spPr>
          <a:xfrm>
            <a:off x="838201" y="6444045"/>
            <a:ext cx="10613064" cy="288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100" b="1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100" noProof="0" dirty="0">
                <a:solidFill>
                  <a:schemeClr val="bg1">
                    <a:lumMod val="65000"/>
                  </a:schemeClr>
                </a:solidFill>
              </a:rPr>
              <a:t>MFBPD de l’ONU 2025 		 						                     Diapositive </a:t>
            </a:r>
            <a:fld id="{60323EB4-2EFA-49D3-81CD-1A9035A87ED7}" type="slidenum">
              <a:rPr lang="fr-FR" sz="1100" noProof="0" smtClean="0">
                <a:solidFill>
                  <a:schemeClr val="bg1">
                    <a:lumMod val="65000"/>
                  </a:schemeClr>
                </a:solidFill>
              </a:rPr>
              <a:pPr algn="l"/>
              <a:t>‹#›</a:t>
            </a:fld>
            <a:endParaRPr lang="fr-FR" sz="1100" noProof="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4" name="Picture 3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9603BAB9-C782-CF21-76AE-D432D7367D7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18451" y="125955"/>
            <a:ext cx="632813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C97049E-3536-C22B-AD8E-DC109DCD205C}"/>
              </a:ext>
            </a:extLst>
          </p:cNvPr>
          <p:cNvSpPr txBox="1"/>
          <p:nvPr userDrawn="1"/>
        </p:nvSpPr>
        <p:spPr>
          <a:xfrm>
            <a:off x="838200" y="257455"/>
            <a:ext cx="99802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noProof="0" dirty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3.0 Introduction au Module 3</a:t>
            </a:r>
          </a:p>
        </p:txBody>
      </p:sp>
    </p:spTree>
    <p:extLst>
      <p:ext uri="{BB962C8B-B14F-4D97-AF65-F5344CB8AC3E}">
        <p14:creationId xmlns:p14="http://schemas.microsoft.com/office/powerpoint/2010/main" val="4131813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06EA6AC-3268-30B8-DA6D-5AD6E525D0E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524000" y="2551837"/>
            <a:ext cx="9144000" cy="175432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marR="0" algn="ctr">
              <a:spcBef>
                <a:spcPts val="600"/>
              </a:spcBef>
              <a:spcAft>
                <a:spcPts val="600"/>
              </a:spcAft>
            </a:pPr>
            <a:r>
              <a:rPr lang="fr-FR" sz="5400" b="1" dirty="0">
                <a:solidFill>
                  <a:srgbClr val="0055A5"/>
                </a:solidFill>
                <a:latin typeface="Verdana" panose="020B0604030504040204" pitchFamily="34" charset="0"/>
                <a:ea typeface="Verdana" panose="020B0604030504040204" pitchFamily="34" charset="0"/>
                <a:cs typeface="Aptos" panose="020B0004020202020204" pitchFamily="34" charset="0"/>
              </a:rPr>
              <a:t>3.0 Introduction au Module 3</a:t>
            </a:r>
            <a:endParaRPr lang="fr-FR" sz="7200" dirty="0">
              <a:solidFill>
                <a:srgbClr val="0055A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9200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B00452A-A282-55BB-B707-645BF67947DB}"/>
              </a:ext>
            </a:extLst>
          </p:cNvPr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04188934"/>
              </p:ext>
            </p:extLst>
          </p:nvPr>
        </p:nvGraphicFramePr>
        <p:xfrm>
          <a:off x="651640" y="1200088"/>
          <a:ext cx="10857188" cy="50649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28594">
                  <a:extLst>
                    <a:ext uri="{9D8B030D-6E8A-4147-A177-3AD203B41FA5}">
                      <a16:colId xmlns:a16="http://schemas.microsoft.com/office/drawing/2014/main" val="334796309"/>
                    </a:ext>
                  </a:extLst>
                </a:gridCol>
                <a:gridCol w="5428594">
                  <a:extLst>
                    <a:ext uri="{9D8B030D-6E8A-4147-A177-3AD203B41FA5}">
                      <a16:colId xmlns:a16="http://schemas.microsoft.com/office/drawing/2014/main" val="2905812500"/>
                    </a:ext>
                  </a:extLst>
                </a:gridCol>
              </a:tblGrid>
              <a:tr h="5064957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800" kern="100" noProof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Introduction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800" b="0" kern="100" noProof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3.0 Introduction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1800" b="0" kern="100" noProof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kern="100" noProof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Valeurs et comportements de l’ONU</a:t>
                      </a:r>
                    </a:p>
                    <a:p>
                      <a:pPr marL="447675" marR="0" indent="-447675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800" b="0" kern="100" noProof="0" dirty="0">
                          <a:solidFill>
                            <a:schemeClr val="tx1"/>
                          </a:solidFill>
                          <a:effectLst/>
                          <a:latin typeface="Verdana"/>
                          <a:ea typeface="Verdana"/>
                        </a:rPr>
                        <a:t>3.1 Valeurs et comportements de l’ONU (Parties 1 et 2)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1800" kern="100" noProof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800" b="1" kern="100" noProof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Normes de conduite en matière de maintien de la paix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800" b="0" kern="100" noProof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3.2 Conduite et discipline 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800" b="0" kern="100" noProof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3.3 Exploitation et abus sexuels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1800" b="0" kern="100" noProof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800" b="1" kern="100" noProof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Environnement et ressources naturelles</a:t>
                      </a:r>
                    </a:p>
                    <a:p>
                      <a:pPr marL="447675" marR="0" indent="-447675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800" b="0" kern="100" noProof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3.4 Environnement et ressources naturelles</a:t>
                      </a:r>
                      <a:endParaRPr lang="fr-FR" sz="1800" kern="100" noProof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800" b="1" kern="100" noProof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Sûreté et sécurité du personnel de l’ONU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800" b="0" kern="100" noProof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3.5 Sûreté et sécurité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800" b="0" kern="100" noProof="0" dirty="0">
                          <a:solidFill>
                            <a:schemeClr val="tx1"/>
                          </a:solidFill>
                          <a:effectLst/>
                          <a:latin typeface="Verdana"/>
                          <a:ea typeface="Verdana"/>
                          <a:cs typeface="Times New Roman"/>
                        </a:rPr>
                        <a:t>3.6 Sensibilisation à la sécurité personnelle</a:t>
                      </a:r>
                      <a:endParaRPr lang="fr-FR" sz="1800" kern="100" noProof="0" dirty="0">
                        <a:solidFill>
                          <a:schemeClr val="tx1"/>
                        </a:solidFill>
                        <a:effectLst/>
                        <a:latin typeface="Verdana"/>
                        <a:ea typeface="Verdana"/>
                        <a:cs typeface="Times New Roman"/>
                      </a:endParaRPr>
                    </a:p>
                    <a:p>
                      <a:pPr marL="116205" marR="0" indent="-17145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800" b="0" kern="100" noProof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3.7 Sécurité routière</a:t>
                      </a:r>
                    </a:p>
                    <a:p>
                      <a:pPr marL="116205" marR="0" indent="-17145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1800" b="1" kern="100" noProof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marL="116205" marR="0" indent="-17145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800" b="1" kern="100" noProof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Santé</a:t>
                      </a:r>
                    </a:p>
                    <a:p>
                      <a:pPr marL="116205" marR="0" indent="-17145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800" b="0" kern="100" noProof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3.8 Santé</a:t>
                      </a:r>
                    </a:p>
                    <a:p>
                      <a:pPr marL="116205" marR="0" indent="-17145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800" b="0" kern="100" noProof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3.9 Comprendre le stress</a:t>
                      </a:r>
                    </a:p>
                    <a:p>
                      <a:pPr marL="116205" marR="0" indent="-17145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800" b="0" kern="100" noProof="0" dirty="0">
                          <a:solidFill>
                            <a:schemeClr val="tx1"/>
                          </a:solidFill>
                          <a:effectLst/>
                          <a:latin typeface="Verdana"/>
                          <a:ea typeface="Verdana"/>
                        </a:rPr>
                        <a:t>3.10 VIH/sida</a:t>
                      </a:r>
                    </a:p>
                    <a:p>
                      <a:pPr marL="116205" marR="0" indent="-17145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800" b="0" kern="100" noProof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3.11 Premiers secours</a:t>
                      </a: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6218079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4C897A4F-B604-726F-69AF-9F9B84BD30C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245108" y="687999"/>
            <a:ext cx="970178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Module 3</a:t>
            </a:r>
          </a:p>
        </p:txBody>
      </p:sp>
    </p:spTree>
    <p:extLst>
      <p:ext uri="{BB962C8B-B14F-4D97-AF65-F5344CB8AC3E}">
        <p14:creationId xmlns:p14="http://schemas.microsoft.com/office/powerpoint/2010/main" val="2094412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CE36BEF-1615-5D10-5766-83BE1E7D5F3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524000" y="2967335"/>
            <a:ext cx="9144000" cy="92333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marR="0" algn="ctr">
              <a:spcBef>
                <a:spcPts val="600"/>
              </a:spcBef>
              <a:spcAft>
                <a:spcPts val="600"/>
              </a:spcAft>
            </a:pPr>
            <a:r>
              <a:rPr lang="fr-FR" sz="5400" b="1" dirty="0">
                <a:solidFill>
                  <a:srgbClr val="0055A5"/>
                </a:solidFill>
                <a:latin typeface="Verdana" panose="020B0604030504040204" pitchFamily="34" charset="0"/>
                <a:ea typeface="Verdana" panose="020B0604030504040204" pitchFamily="34" charset="0"/>
                <a:cs typeface="Aptos" panose="020B0004020202020204" pitchFamily="34" charset="0"/>
              </a:rPr>
              <a:t>Merci</a:t>
            </a:r>
            <a:endParaRPr lang="fr-FR" sz="7200" dirty="0">
              <a:solidFill>
                <a:srgbClr val="0055A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483065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faef953-2cda-4d9d-b070-85228d2d3b5f">
      <Terms xmlns="http://schemas.microsoft.com/office/infopath/2007/PartnerControls"/>
    </lcf76f155ced4ddcb4097134ff3c332f>
    <TaxCatchAll xmlns="985ec44e-1bab-4c0b-9df0-6ba128686fc9" xsi:nil="true"/>
    <SharedWithUsers xmlns="756f3f7a-cc20-4157-bc78-ddc9769d8db6">
      <UserInfo>
        <DisplayName/>
        <AccountId xsi:nil="true"/>
        <AccountType/>
      </UserInfo>
    </SharedWithUsers>
    <_Flow_SignoffStatus xmlns="ffaef953-2cda-4d9d-b070-85228d2d3b5f" xsi:nil="true"/>
    <_x0023_ xmlns="ffaef953-2cda-4d9d-b070-85228d2d3b5f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52591365DD56D4D8750E674CD62EF32" ma:contentTypeVersion="23" ma:contentTypeDescription="Create a new document." ma:contentTypeScope="" ma:versionID="cb13b2ccf3ff550db0c30d0bf35d4c0f">
  <xsd:schema xmlns:xsd="http://www.w3.org/2001/XMLSchema" xmlns:xs="http://www.w3.org/2001/XMLSchema" xmlns:p="http://schemas.microsoft.com/office/2006/metadata/properties" xmlns:ns2="ffaef953-2cda-4d9d-b070-85228d2d3b5f" xmlns:ns3="756f3f7a-cc20-4157-bc78-ddc9769d8db6" xmlns:ns4="985ec44e-1bab-4c0b-9df0-6ba128686fc9" targetNamespace="http://schemas.microsoft.com/office/2006/metadata/properties" ma:root="true" ma:fieldsID="86e953e7722f0059faeeaa7490a364c2" ns2:_="" ns3:_="" ns4:_="">
    <xsd:import namespace="ffaef953-2cda-4d9d-b070-85228d2d3b5f"/>
    <xsd:import namespace="756f3f7a-cc20-4157-bc78-ddc9769d8db6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_x0023_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_Flow_SignoffStatus" minOccurs="0"/>
                <xsd:element ref="ns2:MediaLengthInSeconds" minOccurs="0"/>
                <xsd:element ref="ns4:TaxCatchAll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faef953-2cda-4d9d-b070-85228d2d3b5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_x0023_" ma:index="12" nillable="true" ma:displayName="#" ma:format="Dropdown" ma:internalName="_x0023_" ma:percentage="FALSE">
      <xsd:simpleType>
        <xsd:restriction base="dms:Number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1" nillable="true" ma:displayName="Sign-off status" ma:internalName="Sign_x002d_off_x0020_status">
      <xsd:simpleType>
        <xsd:restriction base="dms:Text"/>
      </xsd:simpleType>
    </xsd:element>
    <xsd:element name="MediaLengthInSeconds" ma:index="22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8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6f3f7a-cc20-4157-bc78-ddc9769d8db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d48d4a9f-cfb2-42af-b391-1b84484739eb}" ma:internalName="TaxCatchAll" ma:showField="CatchAllData" ma:web="756f3f7a-cc20-4157-bc78-ddc9769d8db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0689EA7-CE69-4D4F-8F10-39209AC0F36C}">
  <ds:schemaRefs>
    <ds:schemaRef ds:uri="28943420-3cce-465e-a204-04bce5f1b343"/>
    <ds:schemaRef ds:uri="http://schemas.openxmlformats.org/package/2006/metadata/core-properties"/>
    <ds:schemaRef ds:uri="http://www.w3.org/XML/1998/namespace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2286246c-fc21-4ee8-a407-068ba74e6317"/>
    <ds:schemaRef ds:uri="ffaef953-2cda-4d9d-b070-85228d2d3b5f"/>
    <ds:schemaRef ds:uri="985ec44e-1bab-4c0b-9df0-6ba128686fc9"/>
    <ds:schemaRef ds:uri="756f3f7a-cc20-4157-bc78-ddc9769d8db6"/>
  </ds:schemaRefs>
</ds:datastoreItem>
</file>

<file path=customXml/itemProps2.xml><?xml version="1.0" encoding="utf-8"?>
<ds:datastoreItem xmlns:ds="http://schemas.openxmlformats.org/officeDocument/2006/customXml" ds:itemID="{8F7834A7-C165-40E6-A780-5F4E2B68DA8A}"/>
</file>

<file path=customXml/itemProps3.xml><?xml version="1.0" encoding="utf-8"?>
<ds:datastoreItem xmlns:ds="http://schemas.openxmlformats.org/officeDocument/2006/customXml" ds:itemID="{883906A3-39D1-4884-A96C-63D1043103C5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7eb58d0f-f804-411f-a20e-09ebfae62b4c}" enabled="1" method="Privileged" siteId="{0f9e35db-544f-4f60-bdcc-5ea416e6dc70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90</Words>
  <Application>Microsoft Office PowerPoint</Application>
  <PresentationFormat>Widescreen</PresentationFormat>
  <Paragraphs>25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Century Gothic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VOVF</dc:creator>
  <cp:lastModifiedBy>VOVF</cp:lastModifiedBy>
  <cp:revision>122</cp:revision>
  <dcterms:created xsi:type="dcterms:W3CDTF">2023-10-04T18:52:03Z</dcterms:created>
  <dcterms:modified xsi:type="dcterms:W3CDTF">2025-11-01T16:36:21Z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0x010100E52591365DD56D4D8750E674CD62EF32</vt:lpwstr>
  </property>
  <property fmtid="{D5CDD505-2E9C-101B-9397-08002B2CF9AE}" pid="3" name="MediaServiceImageTags">
    <vt:lpwstr/>
  </property>
  <property fmtid="{D5CDD505-2E9C-101B-9397-08002B2CF9AE}" pid="4" name="Order">
    <vt:r8>50229400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TriggerFlowInfo">
    <vt:lpwstr/>
  </property>
</Properties>
</file>